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0" r:id="rId2"/>
    <p:sldId id="331" r:id="rId3"/>
    <p:sldId id="333" r:id="rId4"/>
    <p:sldId id="334" r:id="rId5"/>
    <p:sldId id="336" r:id="rId6"/>
    <p:sldId id="335" r:id="rId7"/>
    <p:sldId id="337" r:id="rId8"/>
    <p:sldId id="418" r:id="rId9"/>
    <p:sldId id="421" r:id="rId10"/>
    <p:sldId id="338" r:id="rId11"/>
    <p:sldId id="419" r:id="rId12"/>
    <p:sldId id="420" r:id="rId13"/>
    <p:sldId id="422" r:id="rId14"/>
    <p:sldId id="332" r:id="rId15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/>
    <p:restoredTop sz="94643"/>
  </p:normalViewPr>
  <p:slideViewPr>
    <p:cSldViewPr>
      <p:cViewPr varScale="1">
        <p:scale>
          <a:sx n="72" d="100"/>
          <a:sy n="72" d="100"/>
        </p:scale>
        <p:origin x="192" y="4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pPr/>
              <a:t>23/4/18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C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3 Título"/>
          <p:cNvSpPr txBox="1">
            <a:spLocks/>
          </p:cNvSpPr>
          <p:nvPr/>
        </p:nvSpPr>
        <p:spPr>
          <a:xfrm>
            <a:off x="1371600" y="538797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" b="1" dirty="0">
                <a:solidFill>
                  <a:schemeClr val="accent1">
                    <a:lumMod val="75000"/>
                  </a:schemeClr>
                </a:solidFill>
                <a:cs typeface="Arial" panose="020B0604020202020204" pitchFamily="34" charset="0"/>
              </a:rPr>
              <a:t>MODULO 2</a:t>
            </a:r>
            <a:br>
              <a:rPr lang="es-ES" b="1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s-ES" b="1" dirty="0">
                <a:solidFill>
                  <a:srgbClr val="FFC000"/>
                </a:solidFill>
                <a:cs typeface="Arial" panose="020B0604020202020204" pitchFamily="34" charset="0"/>
              </a:rPr>
              <a:t>TEMA 3. LOS PROBLEMAS DE ESCALABILIDAD</a:t>
            </a:r>
            <a:endParaRPr lang="es-ES" dirty="0">
              <a:solidFill>
                <a:srgbClr val="FFC000"/>
              </a:solidFill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B81040-69A5-A749-923B-5FBDE5500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4704"/>
            <a:ext cx="9144000" cy="405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55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56301-23C9-464B-889D-64961796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Tipos de Fork (5)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40E37-0F21-6446-8B50-C13BF1E95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r>
              <a:rPr lang="es-ES" sz="3900">
                <a:solidFill>
                  <a:srgbClr val="FFC000"/>
                </a:solidFill>
              </a:rPr>
              <a:t>Hard Fork (1)</a:t>
            </a:r>
          </a:p>
          <a:p>
            <a:pPr lvl="1"/>
            <a:r>
              <a:rPr lang="es-ES"/>
              <a:t>Son intencionales e </a:t>
            </a:r>
            <a:r>
              <a:rPr lang="es-ES">
                <a:solidFill>
                  <a:srgbClr val="FFC000"/>
                </a:solidFill>
              </a:rPr>
              <a:t>impuestos</a:t>
            </a:r>
            <a:r>
              <a:rPr lang="es-ES"/>
              <a:t> por los desarrolladores </a:t>
            </a:r>
          </a:p>
          <a:p>
            <a:pPr lvl="1"/>
            <a:r>
              <a:rPr lang="es-ES"/>
              <a:t>Los desarrolladores imponen un hard fork para </a:t>
            </a:r>
            <a:r>
              <a:rPr lang="es-ES">
                <a:solidFill>
                  <a:srgbClr val="FFC000"/>
                </a:solidFill>
              </a:rPr>
              <a:t>cambiar las reglas de funcionamiento</a:t>
            </a:r>
            <a:r>
              <a:rPr lang="es-ES"/>
              <a:t> de la Blockchain.</a:t>
            </a:r>
          </a:p>
          <a:p>
            <a:pPr lvl="1"/>
            <a:r>
              <a:rPr lang="es-ES"/>
              <a:t>Introduce </a:t>
            </a:r>
            <a:r>
              <a:rPr lang="es-ES">
                <a:solidFill>
                  <a:srgbClr val="FFC000"/>
                </a:solidFill>
              </a:rPr>
              <a:t>incompatibilidades</a:t>
            </a:r>
            <a:r>
              <a:rPr lang="es-ES"/>
              <a:t> con versiones previas</a:t>
            </a:r>
          </a:p>
          <a:p>
            <a:pPr lvl="1"/>
            <a:r>
              <a:rPr lang="es-ES"/>
              <a:t>Todos los nodos deben actualizarse para operar</a:t>
            </a:r>
          </a:p>
          <a:p>
            <a:pPr lvl="1"/>
            <a:r>
              <a:rPr lang="es-ES"/>
              <a:t>Un bloque inválido bajo las viejas reglas podría ser válido bajo las nuevas</a:t>
            </a:r>
            <a:endParaRPr lang="es-ES" sz="2800"/>
          </a:p>
          <a:p>
            <a:endParaRPr lang="es-ES_tradnl" sz="2800"/>
          </a:p>
        </p:txBody>
      </p:sp>
    </p:spTree>
    <p:extLst>
      <p:ext uri="{BB962C8B-B14F-4D97-AF65-F5344CB8AC3E}">
        <p14:creationId xmlns:p14="http://schemas.microsoft.com/office/powerpoint/2010/main" val="3175508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C7D9B-BE03-D342-88C2-F6C0188B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Tipos de Fork (6)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A2FFB-6EDF-644B-A8E6-B5184B11D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r>
              <a:rPr lang="es-ES" sz="3600">
                <a:solidFill>
                  <a:srgbClr val="FFC000"/>
                </a:solidFill>
              </a:rPr>
              <a:t>Hard Fork (2)</a:t>
            </a:r>
          </a:p>
          <a:p>
            <a:pPr lvl="1"/>
            <a:r>
              <a:rPr lang="es-ES_tradnl"/>
              <a:t>No Aceptación</a:t>
            </a:r>
          </a:p>
          <a:p>
            <a:pPr lvl="2"/>
            <a:r>
              <a:rPr lang="es-ES_tradnl" sz="2800"/>
              <a:t>La mayoría de los nodos </a:t>
            </a:r>
            <a:r>
              <a:rPr lang="es-ES_tradnl" sz="2800" b="1"/>
              <a:t>no están de acuerdo</a:t>
            </a:r>
            <a:r>
              <a:rPr lang="es-ES_tradnl" sz="2800"/>
              <a:t> con las nuevas reglas y continúan actuando de la manera habitual. </a:t>
            </a:r>
          </a:p>
          <a:p>
            <a:pPr lvl="2"/>
            <a:r>
              <a:rPr lang="es-ES_tradnl" sz="2800"/>
              <a:t>Si tras el fork, un cierto % de nodos deciden aceptar las nuevas reglas como las “mejores”, se enfrentan a la mayoría restante, que rechaza sus bloques, forzándolos a crear su propia moneda.</a:t>
            </a:r>
          </a:p>
          <a:p>
            <a:pPr lvl="1"/>
            <a:endParaRPr lang="es-ES">
              <a:solidFill>
                <a:srgbClr val="FFC000"/>
              </a:solidFill>
            </a:endParaRPr>
          </a:p>
          <a:p>
            <a:endParaRPr lang="es-ES_tradnl" sz="2800"/>
          </a:p>
        </p:txBody>
      </p:sp>
    </p:spTree>
    <p:extLst>
      <p:ext uri="{BB962C8B-B14F-4D97-AF65-F5344CB8AC3E}">
        <p14:creationId xmlns:p14="http://schemas.microsoft.com/office/powerpoint/2010/main" val="1912784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E4324-C6AD-574E-BAE7-BBBE13C2D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Tipos de Fork (7)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DC94E-2699-124C-ADB7-17F1B364D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>
                <a:solidFill>
                  <a:srgbClr val="FFC000"/>
                </a:solidFill>
              </a:rPr>
              <a:t>Hard Fork (2)</a:t>
            </a:r>
          </a:p>
          <a:p>
            <a:pPr lvl="1"/>
            <a:r>
              <a:rPr lang="es-ES_tradnl"/>
              <a:t>Aceptación</a:t>
            </a:r>
            <a:endParaRPr lang="es-ES_tradnl" sz="2800"/>
          </a:p>
          <a:p>
            <a:pPr lvl="2"/>
            <a:r>
              <a:rPr lang="es-ES_tradnl" sz="2800"/>
              <a:t>La mayoría de los nodos </a:t>
            </a:r>
            <a:r>
              <a:rPr lang="es-ES_tradnl" sz="2800" b="1"/>
              <a:t>están de acuerdo</a:t>
            </a:r>
            <a:r>
              <a:rPr lang="es-ES_tradnl" sz="2800"/>
              <a:t> con los cambios en las reglas y los nodos que implementan las reglas actuales se ven forzados a cambiar sus reglas.</a:t>
            </a:r>
          </a:p>
          <a:p>
            <a:pPr lvl="2"/>
            <a:r>
              <a:rPr lang="es-ES_tradnl" sz="2800"/>
              <a:t>Solo les queda la alternativa de crear otra nueva moneda al no estar dispuestos a cambiar.</a:t>
            </a:r>
          </a:p>
        </p:txBody>
      </p:sp>
    </p:spTree>
    <p:extLst>
      <p:ext uri="{BB962C8B-B14F-4D97-AF65-F5344CB8AC3E}">
        <p14:creationId xmlns:p14="http://schemas.microsoft.com/office/powerpoint/2010/main" val="1182881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D2D6-BA94-D541-9538-C7069A2A3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Tipos de Fork (y 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C9316-CCC2-FF49-ABD7-4800D65DA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r>
              <a:rPr lang="es-ES_tradnl" sz="3900">
                <a:solidFill>
                  <a:srgbClr val="FFC000"/>
                </a:solidFill>
              </a:rPr>
              <a:t>Hard Fork (y 3)</a:t>
            </a:r>
          </a:p>
          <a:p>
            <a:pPr lvl="1"/>
            <a:r>
              <a:rPr lang="es-ES">
                <a:solidFill>
                  <a:srgbClr val="FFC000"/>
                </a:solidFill>
              </a:rPr>
              <a:t>Bitcoin Cash</a:t>
            </a:r>
            <a:r>
              <a:rPr lang="es-ES"/>
              <a:t>: Fork en el bloque 478558, el 1 de Agosto de 2017. Por cada BTC, 1 Bitcoin Cash (BCH)</a:t>
            </a:r>
          </a:p>
          <a:p>
            <a:pPr lvl="1"/>
            <a:r>
              <a:rPr lang="es-ES">
                <a:solidFill>
                  <a:srgbClr val="FFC000"/>
                </a:solidFill>
              </a:rPr>
              <a:t>Bitcoin Gold</a:t>
            </a:r>
            <a:r>
              <a:rPr lang="es-ES"/>
              <a:t>: Fork en el bloque 491407, el 24 de Octubre de 2017. Por cada BTC, 1 Bitcoin Gold (BTG)</a:t>
            </a:r>
          </a:p>
          <a:p>
            <a:pPr lvl="1"/>
            <a:r>
              <a:rPr lang="es-ES">
                <a:solidFill>
                  <a:srgbClr val="FFC000"/>
                </a:solidFill>
              </a:rPr>
              <a:t>Bitcoin Private</a:t>
            </a:r>
            <a:r>
              <a:rPr lang="es-ES"/>
              <a:t>: Fork en el bloque 511346, el 28 de Febrero de 2018. Por cada BTC, 1 Bitcoin Private (BTCP)</a:t>
            </a:r>
          </a:p>
          <a:p>
            <a:pPr lvl="1"/>
            <a:r>
              <a:rPr lang="es-ES">
                <a:solidFill>
                  <a:srgbClr val="FFC000"/>
                </a:solidFill>
              </a:rPr>
              <a:t>Ethereum Classic: </a:t>
            </a:r>
            <a:r>
              <a:rPr lang="es-ES"/>
              <a:t>Fork en el bloque 1920001, el 20 de Julio de 2016.</a:t>
            </a:r>
          </a:p>
          <a:p>
            <a:pPr marL="457200" lvl="1" indent="0">
              <a:buNone/>
            </a:pP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6732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Resultado de imagen de ethereum symbol transparent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55575" y="5091763"/>
            <a:ext cx="5928594" cy="1264587"/>
          </a:xfrm>
        </p:spPr>
        <p:txBody>
          <a:bodyPr anchor="ctr">
            <a:normAutofit/>
          </a:bodyPr>
          <a:lstStyle/>
          <a:p>
            <a:pPr algn="r"/>
            <a:r>
              <a:rPr lang="es-ES" sz="3600" b="1">
                <a:solidFill>
                  <a:srgbClr val="FFC000"/>
                </a:solidFill>
              </a:rPr>
              <a:t>TEMA 03.02. FORKS</a:t>
            </a:r>
            <a:endParaRPr lang="es-ES" sz="3600">
              <a:solidFill>
                <a:srgbClr val="FFC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B1F114-4AC1-8E4B-B9BC-21EC03D46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89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Resultado de imagen de ethereum symbol transparent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55575" y="5091763"/>
            <a:ext cx="5928594" cy="1264587"/>
          </a:xfrm>
        </p:spPr>
        <p:txBody>
          <a:bodyPr anchor="ctr">
            <a:normAutofit/>
          </a:bodyPr>
          <a:lstStyle/>
          <a:p>
            <a:pPr algn="r"/>
            <a:r>
              <a:rPr lang="es-ES" sz="3600" b="1">
                <a:solidFill>
                  <a:srgbClr val="FFC000"/>
                </a:solidFill>
              </a:rPr>
              <a:t>TEMA 03.02. FORKS</a:t>
            </a:r>
            <a:endParaRPr lang="es-ES" sz="3600">
              <a:solidFill>
                <a:srgbClr val="FFC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B1F114-4AC1-8E4B-B9BC-21EC03D46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4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CE7A4-5C02-3449-B583-CB3D66710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¿Qué es un Fork?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663BE-9E7A-1F40-87C5-26AD24A8F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r>
              <a:rPr lang="es-ES"/>
              <a:t>O </a:t>
            </a:r>
            <a:r>
              <a:rPr lang="es-ES">
                <a:solidFill>
                  <a:srgbClr val="FFC000"/>
                </a:solidFill>
              </a:rPr>
              <a:t>bifurcación</a:t>
            </a:r>
            <a:r>
              <a:rPr lang="es-ES" b="1"/>
              <a:t> </a:t>
            </a:r>
          </a:p>
          <a:p>
            <a:r>
              <a:rPr lang="es-ES"/>
              <a:t>Es la creación de un proyecto en una </a:t>
            </a:r>
            <a:r>
              <a:rPr lang="es-ES">
                <a:solidFill>
                  <a:srgbClr val="FFC000"/>
                </a:solidFill>
              </a:rPr>
              <a:t>dirección distinta </a:t>
            </a:r>
            <a:r>
              <a:rPr lang="es-ES"/>
              <a:t>de la principal u oficial tomando el código fuente del proyecto ya existente. </a:t>
            </a:r>
          </a:p>
          <a:p>
            <a:r>
              <a:rPr lang="es-ES"/>
              <a:t>Como resultado de la bifurcación se pueden llegar a generar </a:t>
            </a:r>
            <a:r>
              <a:rPr lang="es-ES">
                <a:solidFill>
                  <a:srgbClr val="FFC000"/>
                </a:solidFill>
              </a:rPr>
              <a:t>proyectos diferentes </a:t>
            </a:r>
            <a:r>
              <a:rPr lang="es-ES"/>
              <a:t>que cubren necesidades distintas aunque similares. </a:t>
            </a:r>
          </a:p>
          <a:p>
            <a:r>
              <a:rPr lang="es-ES"/>
              <a:t>En el mundo de Blockchain implican cambios en la cadena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42238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933F3-E79D-0146-BAE4-B1AFDD1ED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¿Qué es un Fork?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E8B97-5EE1-C341-BBCD-2EBF1057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5257800"/>
          </a:xfrm>
        </p:spPr>
        <p:txBody>
          <a:bodyPr>
            <a:normAutofit fontScale="92500" lnSpcReduction="10000"/>
          </a:bodyPr>
          <a:lstStyle/>
          <a:p>
            <a:r>
              <a:rPr lang="es-ES"/>
              <a:t>Las bifurcaciones surgen de:</a:t>
            </a:r>
          </a:p>
          <a:p>
            <a:pPr lvl="1"/>
            <a:r>
              <a:rPr lang="es-ES"/>
              <a:t>un </a:t>
            </a:r>
            <a:r>
              <a:rPr lang="es-ES">
                <a:solidFill>
                  <a:srgbClr val="FFC000"/>
                </a:solidFill>
              </a:rPr>
              <a:t>cisma</a:t>
            </a:r>
            <a:r>
              <a:rPr lang="es-ES"/>
              <a:t> en los objetivos o un choque de personalidades. </a:t>
            </a:r>
          </a:p>
          <a:p>
            <a:pPr lvl="1"/>
            <a:r>
              <a:rPr lang="es-ES"/>
              <a:t>ambos lados asumen </a:t>
            </a:r>
            <a:r>
              <a:rPr lang="es-ES">
                <a:solidFill>
                  <a:srgbClr val="FFC000"/>
                </a:solidFill>
              </a:rPr>
              <a:t>derechos de autor </a:t>
            </a:r>
            <a:r>
              <a:rPr lang="es-ES"/>
              <a:t>idénticos </a:t>
            </a:r>
          </a:p>
          <a:p>
            <a:pPr lvl="1"/>
            <a:r>
              <a:rPr lang="es-ES"/>
              <a:t>solo el grupo de mayor tamaño, o el que contiene al arquitecto original, retendrá el </a:t>
            </a:r>
            <a:r>
              <a:rPr lang="es-ES">
                <a:solidFill>
                  <a:srgbClr val="FFC000"/>
                </a:solidFill>
              </a:rPr>
              <a:t>nombre original completo</a:t>
            </a:r>
            <a:r>
              <a:rPr lang="es-ES"/>
              <a:t> y la comunidad de usuarios asociada. </a:t>
            </a:r>
          </a:p>
          <a:p>
            <a:pPr lvl="1"/>
            <a:r>
              <a:rPr lang="es-ES"/>
              <a:t>Siempre existe una </a:t>
            </a:r>
            <a:r>
              <a:rPr lang="es-ES">
                <a:solidFill>
                  <a:srgbClr val="FFC000"/>
                </a:solidFill>
              </a:rPr>
              <a:t>penalización</a:t>
            </a:r>
            <a:r>
              <a:rPr lang="es-ES"/>
              <a:t> asociada con la bifurcación</a:t>
            </a:r>
          </a:p>
          <a:p>
            <a:pPr lvl="1"/>
            <a:r>
              <a:rPr lang="es-ES"/>
              <a:t>No obstante, los “forks” no tienen por qué ser necesariamente buenos o malos, es una consecuencia natural del uso de esta tecnología.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18185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5C0E8-E741-2B47-AC81-1561C7550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¿Qué es un Fork?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4A2A4-35A2-6145-A900-18BB221B8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/>
              <a:t>Aceptar un fork en Blockchain implica ejecutar el </a:t>
            </a:r>
            <a:r>
              <a:rPr lang="es-ES_tradnl">
                <a:solidFill>
                  <a:srgbClr val="FFC000"/>
                </a:solidFill>
              </a:rPr>
              <a:t>nuevo código </a:t>
            </a:r>
            <a:r>
              <a:rPr lang="es-ES_tradnl"/>
              <a:t>del nodo</a:t>
            </a:r>
          </a:p>
          <a:p>
            <a:r>
              <a:rPr lang="es-ES_tradnl"/>
              <a:t>Gráficamente: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B33A4D-BB59-5F46-BC01-8EAF893B4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3501008"/>
            <a:ext cx="8640960" cy="2520280"/>
          </a:xfrm>
          <a:prstGeom prst="rect">
            <a:avLst/>
          </a:prstGeom>
          <a:ln>
            <a:solidFill>
              <a:srgbClr val="CCCCCC"/>
            </a:solidFill>
          </a:ln>
        </p:spPr>
      </p:pic>
    </p:spTree>
    <p:extLst>
      <p:ext uri="{BB962C8B-B14F-4D97-AF65-F5344CB8AC3E}">
        <p14:creationId xmlns:p14="http://schemas.microsoft.com/office/powerpoint/2010/main" val="2707719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68E1-84AF-644B-9851-0CDC01099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Tipos de Fork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752FC-76C1-C840-B033-96E842163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r>
              <a:rPr lang="es-ES" sz="3600">
                <a:solidFill>
                  <a:srgbClr val="FFC000"/>
                </a:solidFill>
              </a:rPr>
              <a:t>Soft Fork (1)</a:t>
            </a:r>
          </a:p>
          <a:p>
            <a:pPr lvl="1"/>
            <a:r>
              <a:rPr lang="es-ES"/>
              <a:t>Son bastante comunes</a:t>
            </a:r>
          </a:p>
          <a:p>
            <a:pPr lvl="1"/>
            <a:r>
              <a:rPr lang="es-ES"/>
              <a:t>Se producen por </a:t>
            </a:r>
            <a:r>
              <a:rPr lang="es-ES">
                <a:solidFill>
                  <a:srgbClr val="FFC000"/>
                </a:solidFill>
              </a:rPr>
              <a:t>casualidad</a:t>
            </a:r>
            <a:r>
              <a:rPr lang="es-ES"/>
              <a:t> cuando dos o más mineros validan un bloque a la vez y cada uno produce su propio hash de ese bloque</a:t>
            </a:r>
          </a:p>
          <a:p>
            <a:pPr lvl="1"/>
            <a:r>
              <a:rPr lang="es-ES"/>
              <a:t>Estos bloques reciben el nombre de </a:t>
            </a:r>
            <a:r>
              <a:rPr lang="es-ES">
                <a:solidFill>
                  <a:srgbClr val="FFC000"/>
                </a:solidFill>
              </a:rPr>
              <a:t>bloques huérfanos</a:t>
            </a:r>
            <a:r>
              <a:rPr lang="es-ES"/>
              <a:t>, que son válidos pero no pertenecen a la cadena principal.</a:t>
            </a:r>
          </a:p>
          <a:p>
            <a:pPr lvl="1"/>
            <a:r>
              <a:rPr lang="es-ES"/>
              <a:t>Se resuelve a menudo cuando el siguiente bloque es añadido al blockchain.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1846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BA503-AD9B-BB4E-AFB0-B98669C3A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Tipos de Fork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75CF4-7E1F-BB40-95AD-ED36E19F9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3600">
                <a:solidFill>
                  <a:srgbClr val="FFC000"/>
                </a:solidFill>
              </a:rPr>
              <a:t>Soft Fork (2)</a:t>
            </a:r>
          </a:p>
          <a:p>
            <a:pPr lvl="1"/>
            <a:r>
              <a:rPr lang="es-ES" sz="3200"/>
              <a:t>Ejemplo de Bloque Huerfano</a:t>
            </a:r>
          </a:p>
          <a:p>
            <a:endParaRPr lang="es-ES_trad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B8D946-E246-F349-AD38-BD24B05C0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05" y="2959547"/>
            <a:ext cx="7378774" cy="3166616"/>
          </a:xfrm>
          <a:prstGeom prst="rect">
            <a:avLst/>
          </a:prstGeom>
          <a:ln>
            <a:solidFill>
              <a:srgbClr val="CCCCCC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D995453-6A55-2049-85BB-F8470776C80E}"/>
              </a:ext>
            </a:extLst>
          </p:cNvPr>
          <p:cNvSpPr/>
          <p:nvPr/>
        </p:nvSpPr>
        <p:spPr>
          <a:xfrm>
            <a:off x="1691680" y="6308725"/>
            <a:ext cx="65344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600" b="1"/>
              <a:t>https://blockchain.info/es/charts/n-orphaned-blocks?timespan=all</a:t>
            </a:r>
          </a:p>
        </p:txBody>
      </p:sp>
    </p:spTree>
    <p:extLst>
      <p:ext uri="{BB962C8B-B14F-4D97-AF65-F5344CB8AC3E}">
        <p14:creationId xmlns:p14="http://schemas.microsoft.com/office/powerpoint/2010/main" val="1670738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DD102FE7-9D6E-A545-A61E-7A1E6E12C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s-ES" sz="3600">
                <a:solidFill>
                  <a:srgbClr val="FFC000"/>
                </a:solidFill>
              </a:rPr>
              <a:t>Soft Fork (3)</a:t>
            </a:r>
          </a:p>
          <a:p>
            <a:pPr marL="0" indent="0">
              <a:buNone/>
            </a:pPr>
            <a:endParaRPr lang="es-ES_tradnl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Tipos de Fork (3)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5 Rectángulo"/>
          <p:cNvSpPr/>
          <p:nvPr/>
        </p:nvSpPr>
        <p:spPr>
          <a:xfrm>
            <a:off x="927279" y="2412137"/>
            <a:ext cx="1545465" cy="65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Minero A</a:t>
            </a:r>
          </a:p>
        </p:txBody>
      </p:sp>
      <p:sp>
        <p:nvSpPr>
          <p:cNvPr id="7" name="6 Rectángulo"/>
          <p:cNvSpPr/>
          <p:nvPr/>
        </p:nvSpPr>
        <p:spPr>
          <a:xfrm>
            <a:off x="3256208" y="2412137"/>
            <a:ext cx="1545465" cy="65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Minero B</a:t>
            </a:r>
          </a:p>
        </p:txBody>
      </p:sp>
      <p:sp>
        <p:nvSpPr>
          <p:cNvPr id="8" name="7 Flecha abajo"/>
          <p:cNvSpPr/>
          <p:nvPr/>
        </p:nvSpPr>
        <p:spPr>
          <a:xfrm>
            <a:off x="1584101" y="2861687"/>
            <a:ext cx="231820" cy="618185"/>
          </a:xfrm>
          <a:prstGeom prst="down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Elipse"/>
          <p:cNvSpPr/>
          <p:nvPr/>
        </p:nvSpPr>
        <p:spPr>
          <a:xfrm>
            <a:off x="1120462" y="3647298"/>
            <a:ext cx="1352282" cy="5924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Bloque B1</a:t>
            </a:r>
          </a:p>
        </p:txBody>
      </p:sp>
      <p:sp>
        <p:nvSpPr>
          <p:cNvPr id="10" name="9 Elipse"/>
          <p:cNvSpPr/>
          <p:nvPr/>
        </p:nvSpPr>
        <p:spPr>
          <a:xfrm>
            <a:off x="3449391" y="3647298"/>
            <a:ext cx="1352282" cy="5924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Bloque B2</a:t>
            </a:r>
          </a:p>
        </p:txBody>
      </p:sp>
      <p:sp>
        <p:nvSpPr>
          <p:cNvPr id="11" name="10 CuadroTexto"/>
          <p:cNvSpPr txBox="1"/>
          <p:nvPr/>
        </p:nvSpPr>
        <p:spPr>
          <a:xfrm>
            <a:off x="5344731" y="2897746"/>
            <a:ext cx="3696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B1 y B2 son válidos</a:t>
            </a:r>
          </a:p>
          <a:p>
            <a:r>
              <a:rPr lang="es-ES" dirty="0"/>
              <a:t>B1 y B2 generados simultáneamente</a:t>
            </a:r>
          </a:p>
          <a:p>
            <a:r>
              <a:rPr lang="es-ES" dirty="0"/>
              <a:t>B1 y B2 se propagan por la Red</a:t>
            </a:r>
          </a:p>
        </p:txBody>
      </p:sp>
      <p:sp>
        <p:nvSpPr>
          <p:cNvPr id="12" name="11 Rectángulo"/>
          <p:cNvSpPr/>
          <p:nvPr/>
        </p:nvSpPr>
        <p:spPr>
          <a:xfrm>
            <a:off x="257577" y="4340181"/>
            <a:ext cx="8512936" cy="238129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/>
              <a:t>Dos opciones</a:t>
            </a:r>
          </a:p>
          <a:p>
            <a:pPr algn="ctr"/>
            <a:endParaRPr lang="es-ES" b="1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</p:txBody>
      </p:sp>
      <p:grpSp>
        <p:nvGrpSpPr>
          <p:cNvPr id="21" name="20 Grupo"/>
          <p:cNvGrpSpPr/>
          <p:nvPr/>
        </p:nvGrpSpPr>
        <p:grpSpPr>
          <a:xfrm>
            <a:off x="455053" y="5905589"/>
            <a:ext cx="1581954" cy="450761"/>
            <a:chOff x="5434885" y="5138670"/>
            <a:chExt cx="1581954" cy="450761"/>
          </a:xfrm>
        </p:grpSpPr>
        <p:sp>
          <p:nvSpPr>
            <p:cNvPr id="22" name="21 Rectángulo"/>
            <p:cNvSpPr/>
            <p:nvPr/>
          </p:nvSpPr>
          <p:spPr>
            <a:xfrm>
              <a:off x="5434885" y="5138670"/>
              <a:ext cx="373487" cy="45076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3" name="22 Rectángulo"/>
            <p:cNvSpPr/>
            <p:nvPr/>
          </p:nvSpPr>
          <p:spPr>
            <a:xfrm>
              <a:off x="5808372" y="5138670"/>
              <a:ext cx="373487" cy="45076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4" name="23 Rectángulo"/>
            <p:cNvSpPr/>
            <p:nvPr/>
          </p:nvSpPr>
          <p:spPr>
            <a:xfrm>
              <a:off x="6643352" y="5138670"/>
              <a:ext cx="373487" cy="45076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24 CuadroTexto"/>
            <p:cNvSpPr txBox="1"/>
            <p:nvPr/>
          </p:nvSpPr>
          <p:spPr>
            <a:xfrm>
              <a:off x="6181859" y="5138670"/>
              <a:ext cx="4614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...</a:t>
              </a:r>
            </a:p>
          </p:txBody>
        </p:sp>
      </p:grpSp>
      <p:sp>
        <p:nvSpPr>
          <p:cNvPr id="27" name="26 Flecha abajo"/>
          <p:cNvSpPr/>
          <p:nvPr/>
        </p:nvSpPr>
        <p:spPr>
          <a:xfrm>
            <a:off x="3938789" y="2861687"/>
            <a:ext cx="231820" cy="618185"/>
          </a:xfrm>
          <a:prstGeom prst="down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37" name="36 Grupo"/>
          <p:cNvGrpSpPr/>
          <p:nvPr/>
        </p:nvGrpSpPr>
        <p:grpSpPr>
          <a:xfrm>
            <a:off x="455053" y="5057241"/>
            <a:ext cx="6967471" cy="592428"/>
            <a:chOff x="1120462" y="5198908"/>
            <a:chExt cx="6967471" cy="592428"/>
          </a:xfrm>
        </p:grpSpPr>
        <p:grpSp>
          <p:nvGrpSpPr>
            <p:cNvPr id="20" name="19 Grupo"/>
            <p:cNvGrpSpPr/>
            <p:nvPr/>
          </p:nvGrpSpPr>
          <p:grpSpPr>
            <a:xfrm>
              <a:off x="1120462" y="5198908"/>
              <a:ext cx="1581954" cy="450761"/>
              <a:chOff x="5434885" y="5138670"/>
              <a:chExt cx="1581954" cy="450761"/>
            </a:xfrm>
          </p:grpSpPr>
          <p:sp>
            <p:nvSpPr>
              <p:cNvPr id="14" name="13 Rectángulo"/>
              <p:cNvSpPr/>
              <p:nvPr/>
            </p:nvSpPr>
            <p:spPr>
              <a:xfrm>
                <a:off x="5434885" y="5138670"/>
                <a:ext cx="373487" cy="4507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5" name="14 Rectángulo"/>
              <p:cNvSpPr/>
              <p:nvPr/>
            </p:nvSpPr>
            <p:spPr>
              <a:xfrm>
                <a:off x="5808372" y="5138670"/>
                <a:ext cx="373487" cy="4507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6" name="15 Rectángulo"/>
              <p:cNvSpPr/>
              <p:nvPr/>
            </p:nvSpPr>
            <p:spPr>
              <a:xfrm>
                <a:off x="6643352" y="5138670"/>
                <a:ext cx="373487" cy="4507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9" name="18 CuadroTexto"/>
              <p:cNvSpPr txBox="1"/>
              <p:nvPr/>
            </p:nvSpPr>
            <p:spPr>
              <a:xfrm>
                <a:off x="6181859" y="5138670"/>
                <a:ext cx="4614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...</a:t>
                </a:r>
              </a:p>
            </p:txBody>
          </p:sp>
        </p:grpSp>
        <p:sp>
          <p:nvSpPr>
            <p:cNvPr id="26" name="25 Elipse"/>
            <p:cNvSpPr/>
            <p:nvPr/>
          </p:nvSpPr>
          <p:spPr>
            <a:xfrm>
              <a:off x="3256208" y="5198908"/>
              <a:ext cx="1352282" cy="5924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Bloque B1</a:t>
              </a:r>
            </a:p>
          </p:txBody>
        </p:sp>
        <p:sp>
          <p:nvSpPr>
            <p:cNvPr id="31" name="30 Elipse"/>
            <p:cNvSpPr/>
            <p:nvPr/>
          </p:nvSpPr>
          <p:spPr>
            <a:xfrm>
              <a:off x="5046372" y="5198908"/>
              <a:ext cx="1352282" cy="59242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Bloque B3</a:t>
              </a:r>
            </a:p>
          </p:txBody>
        </p:sp>
        <p:sp>
          <p:nvSpPr>
            <p:cNvPr id="32" name="31 Flecha derecha"/>
            <p:cNvSpPr/>
            <p:nvPr/>
          </p:nvSpPr>
          <p:spPr>
            <a:xfrm>
              <a:off x="2702416" y="5383369"/>
              <a:ext cx="553792" cy="18487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0" name="29 Flecha derecha"/>
            <p:cNvSpPr/>
            <p:nvPr/>
          </p:nvSpPr>
          <p:spPr>
            <a:xfrm>
              <a:off x="4608490" y="5383369"/>
              <a:ext cx="553792" cy="18487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3" name="32 CuadroTexto"/>
            <p:cNvSpPr txBox="1"/>
            <p:nvPr/>
          </p:nvSpPr>
          <p:spPr>
            <a:xfrm>
              <a:off x="6555347" y="5280337"/>
              <a:ext cx="15325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Longitud: N+2</a:t>
              </a:r>
            </a:p>
          </p:txBody>
        </p:sp>
      </p:grpSp>
      <p:sp>
        <p:nvSpPr>
          <p:cNvPr id="34" name="33 Elipse"/>
          <p:cNvSpPr/>
          <p:nvPr/>
        </p:nvSpPr>
        <p:spPr>
          <a:xfrm>
            <a:off x="2590799" y="5905589"/>
            <a:ext cx="1352282" cy="5924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Bloque B2</a:t>
            </a:r>
          </a:p>
        </p:txBody>
      </p:sp>
      <p:sp>
        <p:nvSpPr>
          <p:cNvPr id="35" name="34 Flecha derecha"/>
          <p:cNvSpPr/>
          <p:nvPr/>
        </p:nvSpPr>
        <p:spPr>
          <a:xfrm>
            <a:off x="2037007" y="6090050"/>
            <a:ext cx="553792" cy="1848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35 CuadroTexto"/>
          <p:cNvSpPr txBox="1"/>
          <p:nvPr/>
        </p:nvSpPr>
        <p:spPr>
          <a:xfrm>
            <a:off x="4136263" y="5813256"/>
            <a:ext cx="4398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Longitud: N+1</a:t>
            </a:r>
          </a:p>
          <a:p>
            <a:r>
              <a:rPr lang="es-ES" dirty="0"/>
              <a:t>B2 es válido pero no pertenece a la cadena más larga. Se desecha. </a:t>
            </a:r>
            <a:r>
              <a:rPr lang="es-ES" b="1" dirty="0">
                <a:solidFill>
                  <a:srgbClr val="FFC000"/>
                </a:solidFill>
              </a:rPr>
              <a:t>Caducado</a:t>
            </a:r>
          </a:p>
        </p:txBody>
      </p:sp>
    </p:spTree>
    <p:extLst>
      <p:ext uri="{BB962C8B-B14F-4D97-AF65-F5344CB8AC3E}">
        <p14:creationId xmlns:p14="http://schemas.microsoft.com/office/powerpoint/2010/main" val="204178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0C2CA-3590-364E-A8C5-DAB4AAFA2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Tipos de Fork 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E6C9E-73E5-7B4A-BDCE-CEABF1AE6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sz="3600">
                <a:solidFill>
                  <a:srgbClr val="FFC000"/>
                </a:solidFill>
              </a:rPr>
              <a:t>Soft Fork (y 4)</a:t>
            </a:r>
          </a:p>
          <a:p>
            <a:pPr lvl="1"/>
            <a:r>
              <a:rPr lang="es-ES_tradnl"/>
              <a:t>También puede producirse por cambios en el software con nuevas funcionalidades</a:t>
            </a:r>
          </a:p>
          <a:p>
            <a:pPr lvl="1"/>
            <a:r>
              <a:rPr lang="es-ES_tradnl"/>
              <a:t>Pero que no hace incompatible el nuevo software con el anterior</a:t>
            </a:r>
          </a:p>
          <a:p>
            <a:pPr lvl="1"/>
            <a:r>
              <a:rPr lang="es-ES_tradnl"/>
              <a:t>Los bloques siguen siendo validados/invalidados bajo las mismas reglas </a:t>
            </a:r>
          </a:p>
        </p:txBody>
      </p:sp>
    </p:spTree>
    <p:extLst>
      <p:ext uri="{BB962C8B-B14F-4D97-AF65-F5344CB8AC3E}">
        <p14:creationId xmlns:p14="http://schemas.microsoft.com/office/powerpoint/2010/main" val="29085646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3033</TotalTime>
  <Words>474</Words>
  <Application>Microsoft Macintosh PowerPoint</Application>
  <PresentationFormat>On-screen Show (4:3)</PresentationFormat>
  <Paragraphs>80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Tema de Office</vt:lpstr>
      <vt:lpstr>PowerPoint Presentation</vt:lpstr>
      <vt:lpstr>PowerPoint Presentation</vt:lpstr>
      <vt:lpstr>¿Qué es un Fork? (1)</vt:lpstr>
      <vt:lpstr>¿Qué es un Fork? (2)</vt:lpstr>
      <vt:lpstr>¿Qué es un Fork? (3)</vt:lpstr>
      <vt:lpstr>Tipos de Fork (1)</vt:lpstr>
      <vt:lpstr>Tipos de Fork (2)</vt:lpstr>
      <vt:lpstr>Tipos de Fork (3)</vt:lpstr>
      <vt:lpstr>Tipos de Fork (4)</vt:lpstr>
      <vt:lpstr>Tipos de Fork (5)</vt:lpstr>
      <vt:lpstr>Tipos de Fork (6)</vt:lpstr>
      <vt:lpstr>Tipos de Fork (7)</vt:lpstr>
      <vt:lpstr>Tipos de Fork (y 8)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SANTIAGO MARQUEZ SOLIS</dc:creator>
  <cp:lastModifiedBy>Santiago Márquez</cp:lastModifiedBy>
  <cp:revision>286</cp:revision>
  <dcterms:created xsi:type="dcterms:W3CDTF">2017-06-06T09:43:59Z</dcterms:created>
  <dcterms:modified xsi:type="dcterms:W3CDTF">2018-04-23T14:20:31Z</dcterms:modified>
</cp:coreProperties>
</file>

<file path=docProps/thumbnail.jpeg>
</file>